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60" r:id="rId3"/>
    <p:sldId id="257" r:id="rId4"/>
    <p:sldId id="258" r:id="rId5"/>
    <p:sldId id="259"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4BBCE-69E0-41B7-AA0D-4DAAF8210227}" type="datetimeFigureOut">
              <a:rPr lang="nl-NL" smtClean="0"/>
              <a:t>5-3-2026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BC5D1-039C-4DAE-A85A-C55B2833418A}" type="slidenum">
              <a:rPr lang="nl-NL" smtClean="0"/>
              <a:t>‹nr.›</a:t>
            </a:fld>
            <a:endParaRPr lang="nl-NL"/>
          </a:p>
        </p:txBody>
      </p:sp>
    </p:spTree>
    <p:extLst>
      <p:ext uri="{BB962C8B-B14F-4D97-AF65-F5344CB8AC3E}">
        <p14:creationId xmlns:p14="http://schemas.microsoft.com/office/powerpoint/2010/main" val="10535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2BC5D1-039C-4DAE-A85A-C55B2833418A}" type="slidenum">
              <a:rPr lang="nl-NL" smtClean="0"/>
              <a:t>1</a:t>
            </a:fld>
            <a:endParaRPr lang="nl-NL"/>
          </a:p>
        </p:txBody>
      </p:sp>
    </p:spTree>
    <p:extLst>
      <p:ext uri="{BB962C8B-B14F-4D97-AF65-F5344CB8AC3E}">
        <p14:creationId xmlns:p14="http://schemas.microsoft.com/office/powerpoint/2010/main" val="93982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2BC5D1-039C-4DAE-A85A-C55B2833418A}" type="slidenum">
              <a:rPr lang="nl-NL" smtClean="0"/>
              <a:t>2</a:t>
            </a:fld>
            <a:endParaRPr lang="nl-NL"/>
          </a:p>
        </p:txBody>
      </p:sp>
    </p:spTree>
    <p:extLst>
      <p:ext uri="{BB962C8B-B14F-4D97-AF65-F5344CB8AC3E}">
        <p14:creationId xmlns:p14="http://schemas.microsoft.com/office/powerpoint/2010/main" val="228572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C7A91E3-C4AD-4F50-8843-B9135E912CD1}"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FA3F826-AC8A-4878-99EF-6612E0E522B6}"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0D02AD4-CF56-41C0-9DF2-5D96B7E4EF8D}"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0880B24-BE5C-4E01-BB8B-290EB18F5FB2}"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3FF6CB4-2A65-4BD8-AD9A-FEB78B10CB32}"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E03FD703-1317-4B64-AF98-CA66DE601DD6}"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892BEA-D0F5-430A-9F3E-50BCEEFC74FF}"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C8DB1F0-1695-4C8E-8B3A-5C263CBF8031}"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F18E72B-07D1-43CE-9C43-DB9453B0FF2E}"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7DCA3DA6-98BE-40B5-9D4F-D49638402C12}" type="datetime1">
              <a:rPr lang="en-US" smtClean="0"/>
              <a:t>3/5/2026</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C233E5B-8EA7-4D95-9D69-906FA405BE0C}" type="datetime1">
              <a:rPr lang="en-US" smtClean="0"/>
              <a:t>3/5/2026</a:t>
            </a:fld>
            <a:endParaRPr lang="en-US" dirty="0"/>
          </a:p>
        </p:txBody>
      </p:sp>
      <p:sp>
        <p:nvSpPr>
          <p:cNvPr id="6" name="Footer Placeholder 5"/>
          <p:cNvSpPr>
            <a:spLocks noGrp="1"/>
          </p:cNvSpPr>
          <p:nvPr>
            <p:ph type="ftr" sz="quarter" idx="11"/>
          </p:nvPr>
        </p:nvSpPr>
        <p:spPr/>
        <p:txBody>
          <a:bodyPr/>
          <a:lstStyle/>
          <a:p>
            <a:r>
              <a:rPr lang="en-US"/>
              <a:t>Stichting Griendtsveenpark</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B96B82D-4515-4A3B-BC1F-BD788A045A9B}" type="datetime1">
              <a:rPr lang="en-US" smtClean="0"/>
              <a:t>3/5/2026</a:t>
            </a:fld>
            <a:endParaRPr lang="en-US" dirty="0"/>
          </a:p>
        </p:txBody>
      </p:sp>
      <p:sp>
        <p:nvSpPr>
          <p:cNvPr id="8" name="Footer Placeholder 7"/>
          <p:cNvSpPr>
            <a:spLocks noGrp="1"/>
          </p:cNvSpPr>
          <p:nvPr>
            <p:ph type="ftr" sz="quarter" idx="11"/>
          </p:nvPr>
        </p:nvSpPr>
        <p:spPr/>
        <p:txBody>
          <a:bodyPr/>
          <a:lstStyle/>
          <a:p>
            <a:r>
              <a:rPr lang="en-US"/>
              <a:t>Stichting Griendtsveenpark</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F90F3A3-2137-4DB5-8C79-FA6685F32213}" type="datetime1">
              <a:rPr lang="en-US" smtClean="0"/>
              <a:t>3/5/2026</a:t>
            </a:fld>
            <a:endParaRPr lang="en-US" dirty="0"/>
          </a:p>
        </p:txBody>
      </p:sp>
      <p:sp>
        <p:nvSpPr>
          <p:cNvPr id="4" name="Footer Placeholder 3"/>
          <p:cNvSpPr>
            <a:spLocks noGrp="1"/>
          </p:cNvSpPr>
          <p:nvPr>
            <p:ph type="ftr" sz="quarter" idx="11"/>
          </p:nvPr>
        </p:nvSpPr>
        <p:spPr/>
        <p:txBody>
          <a:bodyPr/>
          <a:lstStyle/>
          <a:p>
            <a:r>
              <a:rPr lang="en-US"/>
              <a:t>Stichting Griendtsveenpark</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B1EFD-46AF-438B-BE65-1B9496C8A879}" type="datetime1">
              <a:rPr lang="en-US" smtClean="0"/>
              <a:t>3/5/2026</a:t>
            </a:fld>
            <a:endParaRPr lang="en-US" dirty="0"/>
          </a:p>
        </p:txBody>
      </p:sp>
      <p:sp>
        <p:nvSpPr>
          <p:cNvPr id="3" name="Footer Placeholder 2"/>
          <p:cNvSpPr>
            <a:spLocks noGrp="1"/>
          </p:cNvSpPr>
          <p:nvPr>
            <p:ph type="ftr" sz="quarter" idx="11"/>
          </p:nvPr>
        </p:nvSpPr>
        <p:spPr/>
        <p:txBody>
          <a:bodyPr/>
          <a:lstStyle/>
          <a:p>
            <a:r>
              <a:rPr lang="en-US"/>
              <a:t>Stichting Griendtsveenpark</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EDD9D07-8B69-41AA-ADAF-63329FDCE9AE}" type="datetime1">
              <a:rPr lang="en-US" smtClean="0"/>
              <a:t>3/5/2026</a:t>
            </a:fld>
            <a:endParaRPr lang="en-US" dirty="0"/>
          </a:p>
        </p:txBody>
      </p:sp>
      <p:sp>
        <p:nvSpPr>
          <p:cNvPr id="6" name="Footer Placeholder 5"/>
          <p:cNvSpPr>
            <a:spLocks noGrp="1"/>
          </p:cNvSpPr>
          <p:nvPr>
            <p:ph type="ftr" sz="quarter" idx="11"/>
          </p:nvPr>
        </p:nvSpPr>
        <p:spPr/>
        <p:txBody>
          <a:bodyPr/>
          <a:lstStyle/>
          <a:p>
            <a:r>
              <a:rPr lang="en-US"/>
              <a:t>Stichting Griendtsveenpark</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0F7433A-8746-49F2-A9FF-77131A66CE59}" type="datetime1">
              <a:rPr lang="en-US" smtClean="0"/>
              <a:t>3/5/2026</a:t>
            </a:fld>
            <a:endParaRPr lang="en-US" dirty="0"/>
          </a:p>
        </p:txBody>
      </p:sp>
      <p:sp>
        <p:nvSpPr>
          <p:cNvPr id="6" name="Footer Placeholder 5"/>
          <p:cNvSpPr>
            <a:spLocks noGrp="1"/>
          </p:cNvSpPr>
          <p:nvPr>
            <p:ph type="ftr" sz="quarter" idx="11"/>
          </p:nvPr>
        </p:nvSpPr>
        <p:spPr/>
        <p:txBody>
          <a:bodyPr/>
          <a:lstStyle/>
          <a:p>
            <a:r>
              <a:rPr lang="en-US"/>
              <a:t>Stichting Griendtsveenpark</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D9037-95C3-4A38-B488-53C6826027B6}" type="datetime1">
              <a:rPr lang="en-US" smtClean="0"/>
              <a:t>3/5/2026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Stichting Griendtsveenpark</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elastingdienst.nl/wps/wcm/connect/bldcontentnl/belastingdienst/zakelijk/bijzondere_regelingen/goede_doelen/algemeen_nut_beogende_instelling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68843" y="4571998"/>
            <a:ext cx="6456662" cy="714511"/>
          </a:xfrm>
        </p:spPr>
        <p:txBody>
          <a:bodyPr/>
          <a:lstStyle/>
          <a:p>
            <a:pPr algn="ct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r>
              <a:rPr lang="nl-NL" sz="3600" dirty="0"/>
              <a:t>Beleidsplan </a:t>
            </a:r>
            <a:br>
              <a:rPr lang="nl-NL" sz="3600" dirty="0"/>
            </a:br>
            <a:r>
              <a:rPr lang="nl-NL" sz="3600" dirty="0"/>
              <a:t>Stichting Griendtsveenpark</a:t>
            </a:r>
            <a:br>
              <a:rPr lang="nl-NL" sz="3600" dirty="0"/>
            </a:br>
            <a:r>
              <a:rPr lang="nl-NL" sz="3600" dirty="0"/>
              <a:t>2025-2030</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858" y="339957"/>
            <a:ext cx="5291787" cy="2322777"/>
          </a:xfrm>
          <a:prstGeom prst="rect">
            <a:avLst/>
          </a:prstGeom>
        </p:spPr>
      </p:pic>
      <p:sp>
        <p:nvSpPr>
          <p:cNvPr id="5" name="Tijdelijke aanduiding voor dianummer 4"/>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Tijdelijke aanduiding voor voettekst 5"/>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4976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599"/>
            <a:ext cx="8596668" cy="5626443"/>
          </a:xfrm>
        </p:spPr>
        <p:txBody>
          <a:bodyPr>
            <a:normAutofit/>
          </a:bodyPr>
          <a:lstStyle/>
          <a:p>
            <a:r>
              <a:rPr lang="nl-NL" sz="1200" b="1" dirty="0"/>
              <a:t>Inhoudsopgave</a:t>
            </a:r>
            <a:br>
              <a:rPr lang="nl-NL" sz="1200" dirty="0"/>
            </a:br>
            <a:r>
              <a:rPr lang="nl-NL" sz="1200" dirty="0"/>
              <a:t> </a:t>
            </a:r>
            <a:br>
              <a:rPr lang="nl-NL" sz="1200" dirty="0"/>
            </a:br>
            <a:r>
              <a:rPr lang="nl-NL" sz="1200" dirty="0"/>
              <a:t>1. Introductie </a:t>
            </a:r>
            <a:br>
              <a:rPr lang="nl-NL" sz="1200" dirty="0"/>
            </a:br>
            <a:br>
              <a:rPr lang="nl-NL" sz="1200" dirty="0"/>
            </a:br>
            <a:r>
              <a:rPr lang="nl-NL" sz="1200" dirty="0"/>
              <a:t>2. Stichting Griendtsveenpark</a:t>
            </a:r>
            <a:br>
              <a:rPr lang="nl-NL" sz="1200" dirty="0"/>
            </a:br>
            <a:br>
              <a:rPr lang="nl-NL" sz="1200" dirty="0"/>
            </a:br>
            <a:r>
              <a:rPr lang="nl-NL" sz="1200" dirty="0"/>
              <a:t>3. Doel en werkzaamheden </a:t>
            </a:r>
            <a:br>
              <a:rPr lang="nl-NL" sz="1200" dirty="0"/>
            </a:br>
            <a:br>
              <a:rPr lang="nl-NL" sz="1200" dirty="0"/>
            </a:br>
            <a:r>
              <a:rPr lang="nl-NL" sz="1200" dirty="0"/>
              <a:t>4. Financiën </a:t>
            </a:r>
            <a:br>
              <a:rPr lang="nl-NL" sz="1200" dirty="0"/>
            </a:br>
            <a:br>
              <a:rPr lang="nl-NL" sz="1200" dirty="0"/>
            </a:br>
            <a:r>
              <a:rPr lang="nl-NL" sz="1200" dirty="0"/>
              <a:t>5. Bestuur </a:t>
            </a:r>
            <a:br>
              <a:rPr lang="nl-NL" sz="1200" dirty="0"/>
            </a:br>
            <a:br>
              <a:rPr lang="nl-NL" sz="1200" dirty="0"/>
            </a:br>
            <a:r>
              <a:rPr lang="nl-NL" sz="1200" dirty="0"/>
              <a:t>6. Transparantie</a:t>
            </a:r>
            <a:br>
              <a:rPr lang="nl-NL" sz="1200" dirty="0"/>
            </a:br>
            <a:r>
              <a:rPr lang="nl-NL" sz="1200" dirty="0"/>
              <a:t>  </a:t>
            </a:r>
            <a:br>
              <a:rPr lang="nl-NL" sz="1200" dirty="0"/>
            </a:br>
            <a:br>
              <a:rPr lang="nl-NL" sz="1200" dirty="0"/>
            </a:br>
            <a:br>
              <a:rPr lang="nl-NL" sz="1200" dirty="0"/>
            </a:br>
            <a:r>
              <a:rPr lang="nl-NL" sz="1200" dirty="0"/>
              <a:t> </a:t>
            </a:r>
            <a:br>
              <a:rPr lang="nl-NL" sz="1200" dirty="0"/>
            </a:br>
            <a:br>
              <a:rPr lang="nl-NL" sz="1200" dirty="0"/>
            </a:br>
            <a:br>
              <a:rPr lang="nl-NL" sz="1200" dirty="0"/>
            </a:br>
            <a:br>
              <a:rPr lang="nl-NL" sz="1200" dirty="0"/>
            </a:br>
            <a:br>
              <a:rPr lang="nl-NL" sz="1200" dirty="0"/>
            </a:br>
            <a:br>
              <a:rPr lang="nl-NL" sz="1200" dirty="0"/>
            </a:br>
            <a:br>
              <a:rPr lang="nl-NL" sz="1200" dirty="0"/>
            </a:br>
            <a:r>
              <a:rPr lang="nl-NL" sz="1000" dirty="0"/>
              <a:t>Colofon </a:t>
            </a:r>
            <a:br>
              <a:rPr lang="nl-NL" sz="1000" dirty="0"/>
            </a:br>
            <a:r>
              <a:rPr lang="nl-NL" sz="1000" dirty="0"/>
              <a:t>Dit document is een uitgaven van stichting Griendtsveenpark en vastgesteld door het bestuur op 19 februari 2025. Niets uit dit document mag worden verveelvoudigd, door middel van druk, fotokopieën, geautomatiseerde gegevensbestanden of op welke andere wijze ook zonder voorafgaande schriftelijke toestemming van stichting Griendtsveenpark.</a:t>
            </a:r>
          </a:p>
        </p:txBody>
      </p:sp>
      <p:sp>
        <p:nvSpPr>
          <p:cNvPr id="5" name="Tijdelijke aanduiding voor dianummer 4"/>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43" y="3278660"/>
            <a:ext cx="1949621" cy="1462216"/>
          </a:xfrm>
          <a:prstGeom prst="rect">
            <a:avLst/>
          </a:prstGeom>
          <a:ln>
            <a:noFill/>
          </a:ln>
          <a:effectLst>
            <a:softEdge rad="112500"/>
          </a:effectLst>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9083" y="3278660"/>
            <a:ext cx="1096662" cy="1462216"/>
          </a:xfrm>
          <a:prstGeom prst="rect">
            <a:avLst/>
          </a:prstGeom>
          <a:ln>
            <a:noFill/>
          </a:ln>
          <a:effectLst>
            <a:softEdge rad="112500"/>
          </a:effectLst>
        </p:spPr>
      </p:pic>
      <p:pic>
        <p:nvPicPr>
          <p:cNvPr id="12" name="Afbeelding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064" y="3276602"/>
            <a:ext cx="2196412" cy="1464274"/>
          </a:xfrm>
          <a:prstGeom prst="rect">
            <a:avLst/>
          </a:prstGeom>
          <a:ln>
            <a:noFill/>
          </a:ln>
          <a:effectLst>
            <a:softEdge rad="112500"/>
          </a:effectLst>
        </p:spPr>
      </p:pic>
      <p:pic>
        <p:nvPicPr>
          <p:cNvPr id="13" name="Afbeelding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6795" y="3278660"/>
            <a:ext cx="979888" cy="1462216"/>
          </a:xfrm>
          <a:prstGeom prst="rect">
            <a:avLst/>
          </a:prstGeom>
          <a:ln>
            <a:noFill/>
          </a:ln>
          <a:effectLst>
            <a:softEdge rad="112500"/>
          </a:effectLst>
        </p:spPr>
      </p:pic>
      <p:sp>
        <p:nvSpPr>
          <p:cNvPr id="14" name="Tijdelijke aanduiding voor voettekst 13"/>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148403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669" y="172994"/>
            <a:ext cx="8596668" cy="6233493"/>
          </a:xfrm>
        </p:spPr>
        <p:txBody>
          <a:bodyPr>
            <a:normAutofit/>
          </a:bodyPr>
          <a:lstStyle/>
          <a:p>
            <a:r>
              <a:rPr lang="nl-NL" sz="2400" dirty="0"/>
              <a:t>1. Introductie</a:t>
            </a:r>
            <a:br>
              <a:rPr lang="nl-NL" sz="2400" dirty="0"/>
            </a:br>
            <a:r>
              <a:rPr lang="nl-NL" sz="1300" dirty="0"/>
              <a:t>De stichting heeft ten doel de gemeenschapszin en de sociale interactie tussen mensen onderling en het respect voor dier en natuur te bevorderen. </a:t>
            </a:r>
            <a:br>
              <a:rPr lang="nl-NL" sz="1300" dirty="0"/>
            </a:br>
            <a:r>
              <a:rPr lang="nl-NL" sz="1200" dirty="0"/>
              <a:t>Dit beleidsplan geeft u een leidraad van de bedrijfsvoering van de stichting. Het bestuur van de stichting zal volgens de leidraad van dit beleidsplan de besluitvorming voeren namens de stichting. </a:t>
            </a:r>
            <a:br>
              <a:rPr lang="nl-NL" sz="1200" dirty="0"/>
            </a:br>
            <a:br>
              <a:rPr lang="nl-NL" sz="1200" dirty="0"/>
            </a:br>
            <a:r>
              <a:rPr lang="nl-NL" sz="1200" dirty="0"/>
              <a:t>De stichting komt in aanmerking voor het keurmerk Algemeen Nut Beogende Instellingen (ANBI). Dit beleidsplan is samengesteld volgens de richtlijnen en voorwaarden van de ANBI status. </a:t>
            </a:r>
            <a:br>
              <a:rPr lang="nl-NL" sz="1200" dirty="0"/>
            </a:br>
            <a:br>
              <a:rPr lang="nl-NL" sz="1200" dirty="0"/>
            </a:br>
            <a:r>
              <a:rPr lang="nl-NL" sz="1200" dirty="0"/>
              <a:t>De ANBI-status geeft voor donateurs en sponsoren een fiscaal voordeel, zodat zij hun donaties kunnen aftrekken van de inkomsten- en of vennootschapsbelasting. De voorwaarden kunt u terugvinden op de </a:t>
            </a:r>
            <a:r>
              <a:rPr lang="nl-NL" sz="1200" dirty="0">
                <a:hlinkClick r:id="rId2"/>
              </a:rPr>
              <a:t>website</a:t>
            </a:r>
            <a:r>
              <a:rPr lang="nl-NL" sz="1200" dirty="0"/>
              <a:t> van de Belastingdienst.</a:t>
            </a:r>
            <a:br>
              <a:rPr lang="nl-NL" sz="1200" dirty="0"/>
            </a:br>
            <a:br>
              <a:rPr lang="nl-NL" sz="1200" dirty="0"/>
            </a:br>
            <a:br>
              <a:rPr lang="nl-NL" sz="1200" dirty="0"/>
            </a:br>
            <a:r>
              <a:rPr lang="nl-NL" sz="2400" dirty="0"/>
              <a:t>2. Stichting Griendtsveenpark</a:t>
            </a:r>
            <a:br>
              <a:rPr lang="nl-NL" dirty="0"/>
            </a:br>
            <a:r>
              <a:rPr lang="nl-NL" altLang="nl-NL" sz="1200" dirty="0"/>
              <a:t>Met een groot hart voor de natuur is dit prachtige parkje opgezet met allerlei dieren. Zo zijn er schapen, kippen, herten, konijnen, ezels, ganzen, pauwen, kalkoenen en nog vele andere dieren. Er is bewust gekozen voor een opzet waarbij contact tussen mens en dier centraal staat, met de dieren als uitgangspunt. Het geeft de bezoekers, vooral de kinderen, de mogelijkheid om in alle rust van de dieren te genieten. Terwijl de kinderen spelen kunt u als ouder genieten van een heerlijke consumptie op het terras of binnen in het paviljoen. Tevens zijn er voor de ouders en ouderen onder ons diverse zit mogelijkheden verdeeld over het park. Er is een speeltuin voor de kleine kinderen, een speeltuin voor wat oudere kinderen en een kabelbaan. U merkt het, een mooie oplossing om de hedendaagse drukte te ontvluchten.</a:t>
            </a:r>
            <a:br>
              <a:rPr lang="nl-NL" altLang="nl-NL" sz="1200" dirty="0"/>
            </a:br>
            <a:br>
              <a:rPr lang="nl-NL" dirty="0"/>
            </a:br>
            <a:br>
              <a:rPr lang="nl-NL" sz="1300" dirty="0"/>
            </a:br>
            <a:endParaRPr lang="nl-NL" sz="1300" dirty="0"/>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7" name="Rectangle 3"/>
          <p:cNvSpPr>
            <a:spLocks noChangeArrowheads="1"/>
          </p:cNvSpPr>
          <p:nvPr/>
        </p:nvSpPr>
        <p:spPr bwMode="auto">
          <a:xfrm>
            <a:off x="0" y="82406"/>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dirty="0">
                <a:ln>
                  <a:noFill/>
                </a:ln>
                <a:solidFill>
                  <a:srgbClr val="666666"/>
                </a:solidFill>
                <a:effectLst/>
                <a:latin typeface="Open Sans"/>
              </a:rPr>
              <a:t>  </a:t>
            </a:r>
            <a:endParaRPr kumimoji="0" lang="nl-NL" altLang="nl-NL" sz="13500" b="0" i="0" u="none" strike="noStrike" cap="none" normalizeH="0" baseline="0" dirty="0">
              <a:ln>
                <a:noFill/>
              </a:ln>
              <a:solidFill>
                <a:srgbClr val="666666"/>
              </a:solidFill>
              <a:effectLst/>
              <a:latin typeface="Open Sans"/>
            </a:endParaRPr>
          </a:p>
        </p:txBody>
      </p:sp>
      <p:pic>
        <p:nvPicPr>
          <p:cNvPr id="1028" name="Picture 4" descr="http://griendtsveenpark.nl/wp-content/uploads/2019/06/IMG_20190621_104805-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404" y="4917422"/>
            <a:ext cx="1742003" cy="13065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jdelijke aanduiding voor voettekst 7"/>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210497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244475"/>
            <a:ext cx="8596668" cy="5796887"/>
          </a:xfrm>
        </p:spPr>
        <p:txBody>
          <a:bodyPr>
            <a:normAutofit fontScale="90000"/>
          </a:bodyPr>
          <a:lstStyle/>
          <a:p>
            <a:pPr fontAlgn="base"/>
            <a:r>
              <a:rPr lang="nl-NL" sz="2400" dirty="0"/>
              <a:t>3. Doel en werkzaamheden</a:t>
            </a:r>
            <a:br>
              <a:rPr lang="nl-NL" sz="2400" dirty="0"/>
            </a:br>
            <a:r>
              <a:rPr lang="nl-NL" sz="1200" dirty="0"/>
              <a:t>De statutaire doelstellingen van de stichting zijn: </a:t>
            </a:r>
            <a:br>
              <a:rPr lang="nl-NL" sz="1200" dirty="0"/>
            </a:br>
            <a:r>
              <a:rPr lang="nl-NL" sz="1200" dirty="0"/>
              <a:t>- De stichting heeft ten doel om de samenleving kennis te laten maken met de natuur, zowel de bezoekers als diverse groepen die werkzaamheden verrichten op het park.</a:t>
            </a:r>
            <a:br>
              <a:rPr lang="nl-NL" sz="1200" dirty="0"/>
            </a:br>
            <a:br>
              <a:rPr lang="nl-NL" sz="1200" dirty="0"/>
            </a:br>
            <a:r>
              <a:rPr lang="nl-NL" sz="1200" dirty="0"/>
              <a:t> Denk hierbij aan de samenwerking met;</a:t>
            </a:r>
            <a:br>
              <a:rPr lang="nl-NL" sz="1200" dirty="0"/>
            </a:br>
            <a:br>
              <a:rPr lang="nl-NL" sz="1200" dirty="0"/>
            </a:br>
            <a:r>
              <a:rPr lang="nl-NL" sz="1200" dirty="0"/>
              <a:t>- De Tangenborgh groep, hiervoor vangt het park 2x p/w ouderen met begeleiders op om de mantelzorgers te ontlasten.</a:t>
            </a:r>
            <a:br>
              <a:rPr lang="nl-NL" sz="1200" dirty="0"/>
            </a:br>
            <a:r>
              <a:rPr lang="nl-NL" sz="1200" dirty="0"/>
              <a:t>- De Thrianthaschool, de school is een aangepaste openbare school. De leerlingen doen een dag in de week werkervaring op. Ze helpen bij lichte onderhoudswerkzaamheden als onderdeel van hun opleiding.</a:t>
            </a:r>
            <a:br>
              <a:rPr lang="nl-NL" sz="1200" dirty="0"/>
            </a:br>
            <a:r>
              <a:rPr lang="nl-NL" sz="1200" dirty="0"/>
              <a:t>-Menso leren &amp; werken, Menso’s ultieme doel is dat iedereen werkt!</a:t>
            </a:r>
            <a:br>
              <a:rPr lang="nl-NL" sz="1200" dirty="0"/>
            </a:br>
            <a:r>
              <a:rPr lang="nl-NL" sz="1200" dirty="0"/>
              <a:t>Menso stelt jongeren en werkzoekenden in staat zich optimaal te ontwikkelen naar een passende (werk)plek. Dit doen we met persoonlijke aandacht, maatwerkoplossingen en in samenwerking met het onderwijs en werkgevers. </a:t>
            </a:r>
            <a:br>
              <a:rPr lang="nl-NL" sz="1200" dirty="0"/>
            </a:br>
            <a:r>
              <a:rPr lang="nl-NL" sz="1200" dirty="0"/>
              <a:t>- UWV, mensen met een “rugzakje” worden in staat gesteld om onder begeleiding terug te keren in het arbeidsproces.</a:t>
            </a:r>
            <a:br>
              <a:rPr lang="nl-NL" sz="1200" dirty="0"/>
            </a:br>
            <a:r>
              <a:rPr lang="nl-NL" sz="1200" dirty="0"/>
              <a:t>- Diverse scholen waarvoor wij stageplaatsen beschikbaar hebben en houden. </a:t>
            </a:r>
            <a:br>
              <a:rPr lang="nl-NL" sz="1200" dirty="0"/>
            </a:br>
            <a:r>
              <a:rPr lang="nl-NL" sz="1200" dirty="0"/>
              <a:t>- Een belangrijk doel is het park openhouden en zo laagdrempelig mogelijk houden voor algemeen publiek.</a:t>
            </a:r>
            <a:br>
              <a:rPr lang="nl-NL" sz="1200" dirty="0"/>
            </a:br>
            <a:br>
              <a:rPr lang="nl-NL" sz="1200" dirty="0"/>
            </a:br>
            <a:r>
              <a:rPr lang="nl-NL" sz="1200" dirty="0"/>
              <a:t>• De stichting dient het algemeen belang. </a:t>
            </a:r>
            <a:br>
              <a:rPr lang="nl-NL" sz="1200" dirty="0"/>
            </a:br>
            <a:r>
              <a:rPr lang="nl-NL" sz="1200" dirty="0"/>
              <a:t>• De stichting beoogt een "algemeen nut beogende instelling (ANBI)" te zijn en heeft geen winstoogmerk.</a:t>
            </a:r>
            <a:br>
              <a:rPr lang="nl-NL" sz="1200" dirty="0"/>
            </a:br>
            <a:br>
              <a:rPr lang="nl-NL" sz="1200" dirty="0"/>
            </a:br>
            <a:r>
              <a:rPr lang="nl-NL" sz="1200" u="sng" dirty="0"/>
              <a:t>Afgeronde werkzaamheden en aanschaffingen 2025</a:t>
            </a:r>
            <a:r>
              <a:rPr lang="nl-NL" sz="1200" dirty="0"/>
              <a:t>           </a:t>
            </a:r>
            <a:r>
              <a:rPr lang="nl-NL" sz="1200" u="sng" dirty="0"/>
              <a:t>Te realiseren 2026 t/m 2030                                         </a:t>
            </a:r>
            <a:br>
              <a:rPr lang="nl-NL" sz="1200" u="sng" dirty="0"/>
            </a:br>
            <a:r>
              <a:rPr lang="nl-NL" sz="1200" dirty="0"/>
              <a:t>- Blokhut      								- Nieuw hekwerk rond de vijver 				</a:t>
            </a:r>
            <a:br>
              <a:rPr lang="nl-NL" sz="1200" dirty="0"/>
            </a:br>
            <a:r>
              <a:rPr lang="nl-NL" sz="1200" dirty="0"/>
              <a:t>- Paden verharden		 					- Renovatie keuken</a:t>
            </a:r>
            <a:br>
              <a:rPr lang="nl-NL" sz="1200" dirty="0"/>
            </a:br>
            <a:r>
              <a:rPr lang="nl-NL" sz="1200" dirty="0"/>
              <a:t>- 2 voerautomaten 							- Kapschuur voor hooi</a:t>
            </a:r>
            <a:br>
              <a:rPr lang="nl-NL" sz="1200" dirty="0"/>
            </a:br>
            <a:r>
              <a:rPr lang="nl-NL" sz="1200" dirty="0"/>
              <a:t>- Festiviteiten 40 jarig bestaan 					- Grondwerk t.b.v. kapschuur</a:t>
            </a:r>
            <a:br>
              <a:rPr lang="nl-NL" sz="1200" dirty="0"/>
            </a:br>
            <a:r>
              <a:rPr lang="nl-NL" sz="1200" dirty="0"/>
              <a:t>- meubilair terrassen							- Nieuwe garagedeur en garage betimmeren</a:t>
            </a:r>
            <a:br>
              <a:rPr lang="nl-NL" sz="1200" dirty="0"/>
            </a:br>
            <a:r>
              <a:rPr lang="nl-NL" sz="1200" dirty="0"/>
              <a:t>- keuken blokhut							- Vernieuwen lampen lantaarnpalen. Wordt nu led</a:t>
            </a:r>
            <a:br>
              <a:rPr lang="nl-NL" sz="1200" dirty="0"/>
            </a:br>
            <a:r>
              <a:rPr lang="nl-NL" sz="1200" dirty="0"/>
              <a:t>- airco blokhut							- Afdak kippenhokken, preventie vogelgriep</a:t>
            </a:r>
            <a:br>
              <a:rPr lang="nl-NL" sz="1200" dirty="0"/>
            </a:br>
            <a:r>
              <a:rPr lang="nl-NL" sz="1200" dirty="0"/>
              <a:t>- Computer penningmeester						- Auto vervangen</a:t>
            </a:r>
            <a:br>
              <a:rPr lang="nl-NL" sz="1200" dirty="0"/>
            </a:br>
            <a:r>
              <a:rPr lang="nl-NL" sz="1200" dirty="0"/>
              <a:t>- Nieuw meubilair paviljoen						- Onvoorzien groot onderhoud	</a:t>
            </a:r>
            <a:br>
              <a:rPr lang="nl-NL" sz="1200" dirty="0"/>
            </a:br>
            <a:r>
              <a:rPr lang="nl-NL" sz="1200" dirty="0"/>
              <a:t>- Afzuiging lasapparaat						</a:t>
            </a:r>
            <a:br>
              <a:rPr lang="nl-NL" sz="1200" dirty="0"/>
            </a:br>
            <a:r>
              <a:rPr lang="nl-NL" sz="1200" dirty="0"/>
              <a:t>-- nieuwe website </a:t>
            </a:r>
            <a:br>
              <a:rPr lang="nl-NL" sz="1200" dirty="0"/>
            </a:br>
            <a:br>
              <a:rPr lang="nl-NL" sz="1200" dirty="0"/>
            </a:br>
            <a:br>
              <a:rPr lang="nl-NL" sz="1200" dirty="0"/>
            </a:br>
            <a:br>
              <a:rPr lang="nl-NL" sz="1200" dirty="0"/>
            </a:br>
            <a:br>
              <a:rPr lang="nl-NL" sz="1200" dirty="0"/>
            </a:br>
            <a:r>
              <a:rPr lang="nl-NL" sz="1200" dirty="0"/>
              <a:t> </a:t>
            </a: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endParaRPr lang="nl-NL" sz="1200" dirty="0"/>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Tijdelijke aanduiding voor voettekst 4"/>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203463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3767" y="76417"/>
            <a:ext cx="8596668" cy="5893465"/>
          </a:xfrm>
        </p:spPr>
        <p:txBody>
          <a:bodyPr>
            <a:normAutofit/>
          </a:bodyPr>
          <a:lstStyle/>
          <a:p>
            <a:pPr marL="0" indent="0">
              <a:buNone/>
            </a:pPr>
            <a:r>
              <a:rPr lang="nl-NL" sz="2400" dirty="0">
                <a:solidFill>
                  <a:schemeClr val="accent1"/>
                </a:solidFill>
              </a:rPr>
              <a:t>4. Financiën</a:t>
            </a:r>
          </a:p>
          <a:p>
            <a:pPr marL="0" indent="0">
              <a:buNone/>
            </a:pPr>
            <a:r>
              <a:rPr lang="nl-NL" sz="1200" dirty="0">
                <a:solidFill>
                  <a:schemeClr val="accent1"/>
                </a:solidFill>
              </a:rPr>
              <a:t>De stichting Griendtsveenpark is een stichting met ANBI-status en dient daarmee het algemeen belang zonder winstoogmerk. Dit staat ook in </a:t>
            </a:r>
            <a:r>
              <a:rPr lang="nl-NL" sz="1200" dirty="0">
                <a:solidFill>
                  <a:srgbClr val="92D050"/>
                </a:solidFill>
              </a:rPr>
              <a:t>artikel 9</a:t>
            </a:r>
            <a:r>
              <a:rPr lang="nl-NL" sz="1200" dirty="0">
                <a:solidFill>
                  <a:schemeClr val="accent1"/>
                </a:solidFill>
              </a:rPr>
              <a:t> van de statuten. De opbrengsten komen ten goede aan de statutaire doelstelling. </a:t>
            </a:r>
          </a:p>
          <a:p>
            <a:pPr marL="0" indent="0">
              <a:spcBef>
                <a:spcPts val="0"/>
              </a:spcBef>
              <a:buNone/>
            </a:pPr>
            <a:endParaRPr lang="nl-NL" sz="1200" b="1" dirty="0">
              <a:solidFill>
                <a:schemeClr val="accent1"/>
              </a:solidFill>
            </a:endParaRPr>
          </a:p>
          <a:p>
            <a:pPr marL="0" indent="0">
              <a:spcBef>
                <a:spcPts val="0"/>
              </a:spcBef>
              <a:buNone/>
            </a:pPr>
            <a:r>
              <a:rPr lang="nl-NL" sz="1200" b="1" dirty="0">
                <a:solidFill>
                  <a:schemeClr val="accent1"/>
                </a:solidFill>
              </a:rPr>
              <a:t>Inkomsten </a:t>
            </a:r>
          </a:p>
          <a:p>
            <a:pPr marL="0" indent="0">
              <a:spcBef>
                <a:spcPts val="0"/>
              </a:spcBef>
              <a:buNone/>
            </a:pPr>
            <a:r>
              <a:rPr lang="nl-NL" sz="1200" dirty="0">
                <a:solidFill>
                  <a:schemeClr val="accent1"/>
                </a:solidFill>
              </a:rPr>
              <a:t>De stichting Griendtsveenpark streeft de aankomende jaren naar een stabiele inkomstenbron om haar doelstellingen te kunnen volbrengen. De inkomsten komen via diverse manieren binnen, namelijk via donateurs, acties derden, eigen acties, giften en sponsoring. </a:t>
            </a:r>
          </a:p>
          <a:p>
            <a:pPr marL="0" indent="0">
              <a:buNone/>
            </a:pPr>
            <a:r>
              <a:rPr lang="nl-NL" sz="1200" b="1" u="sng" dirty="0">
                <a:solidFill>
                  <a:schemeClr val="accent1"/>
                </a:solidFill>
              </a:rPr>
              <a:t>Uitgaven</a:t>
            </a:r>
            <a:r>
              <a:rPr lang="nl-NL" sz="1200" b="1" dirty="0">
                <a:solidFill>
                  <a:schemeClr val="accent1"/>
                </a:solidFill>
              </a:rPr>
              <a:t> </a:t>
            </a:r>
          </a:p>
          <a:p>
            <a:pPr marL="0" indent="0">
              <a:spcBef>
                <a:spcPts val="0"/>
              </a:spcBef>
              <a:buNone/>
            </a:pPr>
            <a:r>
              <a:rPr lang="nl-NL" sz="1200" dirty="0">
                <a:solidFill>
                  <a:schemeClr val="accent1"/>
                </a:solidFill>
              </a:rPr>
              <a:t>De uitgaven van de stichting Griendtsveenpark vallen binnen de doelstelling van de stichting. De uitgaven bestaan bijvoorbeeld uit: </a:t>
            </a:r>
          </a:p>
          <a:p>
            <a:pPr marL="0" indent="0">
              <a:spcBef>
                <a:spcPts val="0"/>
              </a:spcBef>
              <a:buNone/>
            </a:pPr>
            <a:r>
              <a:rPr lang="nl-NL" sz="1200" dirty="0">
                <a:solidFill>
                  <a:schemeClr val="accent1"/>
                </a:solidFill>
              </a:rPr>
              <a:t>• Administratiekosten </a:t>
            </a:r>
          </a:p>
          <a:p>
            <a:pPr marL="0" indent="0">
              <a:spcBef>
                <a:spcPts val="0"/>
              </a:spcBef>
              <a:buNone/>
            </a:pPr>
            <a:r>
              <a:rPr lang="nl-NL" sz="1200" dirty="0">
                <a:solidFill>
                  <a:schemeClr val="accent1"/>
                </a:solidFill>
              </a:rPr>
              <a:t>• Kosten voor werkzaamheden voor de doelstellingen </a:t>
            </a:r>
          </a:p>
          <a:p>
            <a:pPr marL="0" indent="0">
              <a:buNone/>
            </a:pPr>
            <a:r>
              <a:rPr lang="nl-NL" sz="1200" dirty="0">
                <a:solidFill>
                  <a:schemeClr val="accent1"/>
                </a:solidFill>
              </a:rPr>
              <a:t>De beheerkosten van de stichting staat in redelijke verhouding tot de bestedingen. </a:t>
            </a:r>
          </a:p>
          <a:p>
            <a:pPr marL="0" indent="0">
              <a:buNone/>
            </a:pPr>
            <a:endParaRPr lang="nl-NL" sz="1200" b="1" u="sng" dirty="0">
              <a:solidFill>
                <a:schemeClr val="accent1"/>
              </a:solidFill>
            </a:endParaRPr>
          </a:p>
          <a:p>
            <a:pPr marL="0" indent="0">
              <a:spcBef>
                <a:spcPts val="0"/>
              </a:spcBef>
              <a:buNone/>
            </a:pPr>
            <a:r>
              <a:rPr lang="nl-NL" sz="1200" b="1" u="sng" dirty="0">
                <a:solidFill>
                  <a:schemeClr val="accent1"/>
                </a:solidFill>
              </a:rPr>
              <a:t>Winst </a:t>
            </a:r>
          </a:p>
          <a:p>
            <a:pPr marL="0" indent="0">
              <a:spcBef>
                <a:spcPts val="0"/>
              </a:spcBef>
              <a:buNone/>
            </a:pPr>
            <a:r>
              <a:rPr lang="nl-NL" sz="1200" dirty="0">
                <a:solidFill>
                  <a:schemeClr val="accent1"/>
                </a:solidFill>
              </a:rPr>
              <a:t>Stichting Griendtsveenpark maakt geen winst met het geheel van werkzaamheden die de doelstelling van de stichting dient. </a:t>
            </a:r>
          </a:p>
          <a:p>
            <a:pPr marL="0" indent="0">
              <a:buNone/>
            </a:pPr>
            <a:r>
              <a:rPr lang="nl-NL" sz="1200" dirty="0">
                <a:solidFill>
                  <a:schemeClr val="accent1"/>
                </a:solidFill>
              </a:rPr>
              <a:t>Vermogen stichting Griendtsveenpark houdt niet meer vermogen aan dan redelijkerwijs nodig is voor het doel en de werkzaamheden van de instelling. De stichting houdt wel een beperkt eigen vermogen achter de hand bij: </a:t>
            </a:r>
          </a:p>
          <a:p>
            <a:pPr marL="0" indent="0">
              <a:spcBef>
                <a:spcPts val="0"/>
              </a:spcBef>
              <a:buNone/>
            </a:pPr>
            <a:r>
              <a:rPr lang="nl-NL" sz="1200" dirty="0">
                <a:solidFill>
                  <a:schemeClr val="accent1"/>
                </a:solidFill>
              </a:rPr>
              <a:t>• Vermogen dat als legaat (via een erfenis) of schenking is ontvangen </a:t>
            </a:r>
          </a:p>
          <a:p>
            <a:pPr marL="0" indent="0">
              <a:spcBef>
                <a:spcPts val="0"/>
              </a:spcBef>
              <a:buNone/>
            </a:pPr>
            <a:r>
              <a:rPr lang="nl-NL" sz="1200" dirty="0">
                <a:solidFill>
                  <a:schemeClr val="accent1"/>
                </a:solidFill>
              </a:rPr>
              <a:t>• Vermogen dat voortkomt uit het doel van de stichting </a:t>
            </a:r>
          </a:p>
          <a:p>
            <a:pPr marL="0" indent="0">
              <a:spcBef>
                <a:spcPts val="0"/>
              </a:spcBef>
              <a:buNone/>
            </a:pPr>
            <a:r>
              <a:rPr lang="nl-NL" sz="1200" dirty="0">
                <a:solidFill>
                  <a:schemeClr val="accent1"/>
                </a:solidFill>
              </a:rPr>
              <a:t>• Vermogen dat nodig is als middel om het doel van de stichting te realiseren </a:t>
            </a:r>
          </a:p>
          <a:p>
            <a:pPr marL="0" indent="0">
              <a:spcBef>
                <a:spcPts val="0"/>
              </a:spcBef>
              <a:buNone/>
            </a:pPr>
            <a:r>
              <a:rPr lang="nl-NL" sz="1200" dirty="0">
                <a:solidFill>
                  <a:schemeClr val="accent1"/>
                </a:solidFill>
              </a:rPr>
              <a:t>• Vermogen dat nodig is om de continuïteit van de werkzaamheden te waarborgen</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Tijdelijke aanduiding voor voettekst 4"/>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358003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7334" y="191745"/>
            <a:ext cx="8596668" cy="6299671"/>
          </a:xfrm>
        </p:spPr>
        <p:txBody>
          <a:bodyPr>
            <a:normAutofit/>
          </a:bodyPr>
          <a:lstStyle/>
          <a:p>
            <a:pPr marL="0" indent="0">
              <a:buNone/>
            </a:pPr>
            <a:r>
              <a:rPr lang="nl-NL" sz="1200" dirty="0">
                <a:solidFill>
                  <a:schemeClr val="accent1"/>
                </a:solidFill>
              </a:rPr>
              <a:t>Geen enkel natuurlijk persoon of rechtspersoon mag over het vermogen van de stichting beschikken alsof het zijn eigen vermogen is. Bestuurders hebben geen meerderheid in de zeggenschap over het vermogen van de stichting. </a:t>
            </a:r>
          </a:p>
          <a:p>
            <a:pPr marL="0" indent="0">
              <a:buNone/>
            </a:pPr>
            <a:r>
              <a:rPr lang="nl-NL" sz="1200" b="1" dirty="0">
                <a:solidFill>
                  <a:schemeClr val="accent1"/>
                </a:solidFill>
              </a:rPr>
              <a:t>Bestemming bij ontbinding </a:t>
            </a:r>
          </a:p>
          <a:p>
            <a:pPr marL="0" indent="0">
              <a:buNone/>
            </a:pPr>
            <a:r>
              <a:rPr lang="nl-NL" sz="1200" dirty="0">
                <a:solidFill>
                  <a:schemeClr val="accent1"/>
                </a:solidFill>
              </a:rPr>
              <a:t>Als stichting Griendtsveenpark stopt dan wordt conform artikel 13 van de statuten een eventueel batig saldo van de stichting besteed aan ANBI met een gelijksoortige doelstelling.</a:t>
            </a:r>
          </a:p>
          <a:p>
            <a:pPr marL="0" indent="0">
              <a:buNone/>
            </a:pPr>
            <a:r>
              <a:rPr lang="nl-NL" sz="2400" dirty="0">
                <a:solidFill>
                  <a:schemeClr val="accent1"/>
                </a:solidFill>
              </a:rPr>
              <a:t>5. Bestuur</a:t>
            </a:r>
          </a:p>
          <a:p>
            <a:pPr marL="0" indent="0">
              <a:buNone/>
            </a:pPr>
            <a:r>
              <a:rPr lang="nl-NL" sz="1200" dirty="0">
                <a:solidFill>
                  <a:schemeClr val="accent1"/>
                </a:solidFill>
              </a:rPr>
              <a:t>Het bestuur van stichting Griendtsveenpark bestaat uit een voorzitter, secretaris, penningmeester en 3 overige bestuursleden. Het bestuur is belast met het besturen en vertegenwoordigen van de stichting. </a:t>
            </a:r>
          </a:p>
          <a:p>
            <a:pPr marL="0" indent="0">
              <a:buNone/>
            </a:pPr>
            <a:r>
              <a:rPr lang="nl-NL" sz="1200" b="1" dirty="0">
                <a:solidFill>
                  <a:schemeClr val="accent1"/>
                </a:solidFill>
              </a:rPr>
              <a:t>Samenstelling: </a:t>
            </a:r>
          </a:p>
          <a:p>
            <a:pPr marL="0" indent="0">
              <a:buNone/>
            </a:pPr>
            <a:r>
              <a:rPr lang="nl-NL" sz="1200" dirty="0">
                <a:solidFill>
                  <a:schemeClr val="accent1"/>
                </a:solidFill>
              </a:rPr>
              <a:t>Het bestuur bestaat uit de volgende personen:</a:t>
            </a:r>
          </a:p>
          <a:p>
            <a:pPr marL="0" indent="0">
              <a:lnSpc>
                <a:spcPct val="10000"/>
              </a:lnSpc>
              <a:buNone/>
            </a:pPr>
            <a:r>
              <a:rPr lang="nl-NL" sz="1200" dirty="0">
                <a:solidFill>
                  <a:schemeClr val="accent1"/>
                </a:solidFill>
              </a:rPr>
              <a:t>Voorzitter 		: R. Savenije </a:t>
            </a:r>
          </a:p>
          <a:p>
            <a:pPr marL="0" indent="0">
              <a:lnSpc>
                <a:spcPct val="10000"/>
              </a:lnSpc>
              <a:buNone/>
            </a:pPr>
            <a:r>
              <a:rPr lang="nl-NL" sz="1200" dirty="0">
                <a:solidFill>
                  <a:schemeClr val="accent1"/>
                </a:solidFill>
              </a:rPr>
              <a:t>Secretaris 		: J. Banis-Bruins</a:t>
            </a:r>
          </a:p>
          <a:p>
            <a:pPr marL="0" indent="0">
              <a:lnSpc>
                <a:spcPct val="10000"/>
              </a:lnSpc>
              <a:buNone/>
            </a:pPr>
            <a:r>
              <a:rPr lang="nl-NL" sz="1200" dirty="0">
                <a:solidFill>
                  <a:schemeClr val="accent1"/>
                </a:solidFill>
              </a:rPr>
              <a:t>Penningmeester 	: A. Hommes-Goeree</a:t>
            </a:r>
          </a:p>
          <a:p>
            <a:pPr marL="0" indent="0">
              <a:spcBef>
                <a:spcPts val="0"/>
              </a:spcBef>
              <a:buNone/>
            </a:pPr>
            <a:r>
              <a:rPr lang="nl-NL" sz="1200" dirty="0">
                <a:solidFill>
                  <a:schemeClr val="accent1"/>
                </a:solidFill>
              </a:rPr>
              <a:t>Dieren			: A. </a:t>
            </a:r>
            <a:r>
              <a:rPr lang="nl-NL" sz="1200" dirty="0" err="1">
                <a:solidFill>
                  <a:schemeClr val="accent1"/>
                </a:solidFill>
              </a:rPr>
              <a:t>Blaauwgeers</a:t>
            </a:r>
            <a:endParaRPr lang="nl-NL" sz="1200" dirty="0">
              <a:solidFill>
                <a:schemeClr val="accent1"/>
              </a:solidFill>
            </a:endParaRPr>
          </a:p>
          <a:p>
            <a:pPr marL="0" indent="0">
              <a:spcBef>
                <a:spcPts val="0"/>
              </a:spcBef>
              <a:buNone/>
            </a:pPr>
            <a:r>
              <a:rPr lang="nl-NL" sz="1200" dirty="0">
                <a:solidFill>
                  <a:schemeClr val="accent1"/>
                </a:solidFill>
              </a:rPr>
              <a:t>Horeca		: J. Prins</a:t>
            </a:r>
          </a:p>
          <a:p>
            <a:pPr marL="0" indent="0">
              <a:spcBef>
                <a:spcPts val="0"/>
              </a:spcBef>
              <a:buNone/>
            </a:pPr>
            <a:endParaRPr lang="nl-NL" sz="1200" dirty="0">
              <a:solidFill>
                <a:schemeClr val="accent1"/>
              </a:solidFill>
            </a:endParaRPr>
          </a:p>
          <a:p>
            <a:pPr marL="0" indent="0">
              <a:spcBef>
                <a:spcPts val="0"/>
              </a:spcBef>
              <a:buNone/>
            </a:pPr>
            <a:r>
              <a:rPr lang="nl-NL" sz="1200" dirty="0" err="1">
                <a:solidFill>
                  <a:schemeClr val="accent1"/>
                </a:solidFill>
              </a:rPr>
              <a:t>Anbi</a:t>
            </a:r>
            <a:r>
              <a:rPr lang="nl-NL" sz="1200" dirty="0">
                <a:solidFill>
                  <a:schemeClr val="accent1"/>
                </a:solidFill>
              </a:rPr>
              <a:t> 			: Stichting Griendtsveenpark</a:t>
            </a:r>
          </a:p>
          <a:p>
            <a:pPr marL="0" indent="0">
              <a:spcBef>
                <a:spcPts val="0"/>
              </a:spcBef>
              <a:buNone/>
            </a:pPr>
            <a:r>
              <a:rPr lang="nl-NL" sz="1200" dirty="0">
                <a:solidFill>
                  <a:schemeClr val="accent1"/>
                </a:solidFill>
              </a:rPr>
              <a:t>RSIN-nummer 	: 852902025</a:t>
            </a:r>
          </a:p>
          <a:p>
            <a:pPr marL="0" indent="0">
              <a:spcBef>
                <a:spcPts val="0"/>
              </a:spcBef>
              <a:buNone/>
            </a:pPr>
            <a:r>
              <a:rPr lang="nl-NL" sz="1200" dirty="0">
                <a:solidFill>
                  <a:schemeClr val="accent1"/>
                </a:solidFill>
              </a:rPr>
              <a:t>Postadres 		: Berkenlaan 14a, 7887 ZZ Erica</a:t>
            </a:r>
          </a:p>
          <a:p>
            <a:pPr marL="0" indent="0">
              <a:spcBef>
                <a:spcPts val="0"/>
              </a:spcBef>
              <a:buNone/>
            </a:pPr>
            <a:r>
              <a:rPr lang="nl-NL" sz="1200" dirty="0">
                <a:solidFill>
                  <a:schemeClr val="accent1"/>
                </a:solidFill>
              </a:rPr>
              <a:t>e-mailadres 		: info@griendtsveenpark.nl</a:t>
            </a:r>
          </a:p>
          <a:p>
            <a:pPr marL="0" indent="0">
              <a:spcBef>
                <a:spcPts val="0"/>
              </a:spcBef>
              <a:buNone/>
            </a:pPr>
            <a:r>
              <a:rPr lang="nl-NL" sz="1200" dirty="0" err="1">
                <a:solidFill>
                  <a:schemeClr val="accent1"/>
                </a:solidFill>
              </a:rPr>
              <a:t>K.v.K.</a:t>
            </a:r>
            <a:r>
              <a:rPr lang="nl-NL" sz="1200" dirty="0">
                <a:solidFill>
                  <a:schemeClr val="accent1"/>
                </a:solidFill>
              </a:rPr>
              <a:t>-nummer 	: 58159460</a:t>
            </a:r>
          </a:p>
          <a:p>
            <a:pPr marL="0" indent="0">
              <a:spcBef>
                <a:spcPts val="0"/>
              </a:spcBef>
              <a:buNone/>
            </a:pPr>
            <a:r>
              <a:rPr lang="nl-NL" sz="1200" dirty="0">
                <a:solidFill>
                  <a:schemeClr val="accent1"/>
                </a:solidFill>
              </a:rPr>
              <a:t>Bankgegevens 	: NL25 RABO 0317 6157 26</a:t>
            </a:r>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ijdelijke aanduiding voor voettekst 4"/>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294383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7334" y="199984"/>
            <a:ext cx="8596668" cy="6110200"/>
          </a:xfrm>
        </p:spPr>
        <p:txBody>
          <a:bodyPr>
            <a:normAutofit/>
          </a:bodyPr>
          <a:lstStyle/>
          <a:p>
            <a:pPr marL="0" indent="0">
              <a:buNone/>
            </a:pPr>
            <a:r>
              <a:rPr lang="nl-NL" sz="1200" b="1" u="sng" dirty="0">
                <a:solidFill>
                  <a:schemeClr val="accent1"/>
                </a:solidFill>
              </a:rPr>
              <a:t>Beloning</a:t>
            </a:r>
          </a:p>
          <a:p>
            <a:pPr marL="0" indent="0">
              <a:spcBef>
                <a:spcPts val="0"/>
              </a:spcBef>
              <a:buNone/>
            </a:pPr>
            <a:r>
              <a:rPr lang="nl-NL" sz="1200" dirty="0">
                <a:solidFill>
                  <a:schemeClr val="accent1"/>
                </a:solidFill>
              </a:rPr>
              <a:t>Zowel de bestuurders als de overige vrijwilligers van stichting Griendtsveenpark ontvangen </a:t>
            </a:r>
            <a:r>
              <a:rPr lang="nl-NL" sz="1200" u="sng" dirty="0">
                <a:solidFill>
                  <a:schemeClr val="accent1"/>
                </a:solidFill>
              </a:rPr>
              <a:t>geen</a:t>
            </a:r>
            <a:r>
              <a:rPr lang="nl-NL" sz="1200" dirty="0">
                <a:solidFill>
                  <a:schemeClr val="accent1"/>
                </a:solidFill>
              </a:rPr>
              <a:t> beloning voor de werkzaamheden.</a:t>
            </a:r>
          </a:p>
          <a:p>
            <a:pPr marL="0" indent="0">
              <a:spcBef>
                <a:spcPts val="0"/>
              </a:spcBef>
              <a:buNone/>
            </a:pPr>
            <a:r>
              <a:rPr lang="nl-NL" sz="1200" dirty="0">
                <a:solidFill>
                  <a:schemeClr val="accent1"/>
                </a:solidFill>
              </a:rPr>
              <a:t>De leden van het bestuur en de overige vrijwilligers ontvangen alleen een tegemoetkoming in de brandstofkosten woon-werkverkeer.</a:t>
            </a:r>
          </a:p>
          <a:p>
            <a:pPr marL="0" indent="0">
              <a:spcBef>
                <a:spcPts val="0"/>
              </a:spcBef>
              <a:buNone/>
            </a:pPr>
            <a:endParaRPr lang="nl-NL" sz="1200" dirty="0">
              <a:solidFill>
                <a:schemeClr val="accent1"/>
              </a:solidFill>
            </a:endParaRPr>
          </a:p>
          <a:p>
            <a:pPr marL="0" indent="0">
              <a:spcBef>
                <a:spcPts val="0"/>
              </a:spcBef>
              <a:buNone/>
            </a:pPr>
            <a:r>
              <a:rPr lang="nl-NL" sz="1200" b="1" u="sng" dirty="0">
                <a:solidFill>
                  <a:schemeClr val="accent1"/>
                </a:solidFill>
              </a:rPr>
              <a:t>Integriteit</a:t>
            </a:r>
          </a:p>
          <a:p>
            <a:pPr marL="0" indent="0">
              <a:spcBef>
                <a:spcPts val="0"/>
              </a:spcBef>
              <a:buNone/>
            </a:pPr>
            <a:r>
              <a:rPr lang="nl-NL" sz="1200" dirty="0">
                <a:solidFill>
                  <a:schemeClr val="accent1"/>
                </a:solidFill>
              </a:rPr>
              <a:t>De stichting en de beleids- en gezichtsbepalende personen die rechtstreeks bij het Griendtsveenpark</a:t>
            </a:r>
          </a:p>
          <a:p>
            <a:pPr marL="0" indent="0">
              <a:spcBef>
                <a:spcPts val="0"/>
              </a:spcBef>
              <a:buNone/>
            </a:pPr>
            <a:r>
              <a:rPr lang="nl-NL" sz="1200" dirty="0">
                <a:solidFill>
                  <a:schemeClr val="accent1"/>
                </a:solidFill>
              </a:rPr>
              <a:t>betrokken zijn, voldoen aan de integriteitseisen.</a:t>
            </a:r>
          </a:p>
          <a:p>
            <a:pPr marL="0" indent="0">
              <a:spcBef>
                <a:spcPts val="0"/>
              </a:spcBef>
              <a:buNone/>
            </a:pPr>
            <a:endParaRPr lang="nl-NL" sz="1200" b="1" dirty="0">
              <a:solidFill>
                <a:schemeClr val="accent1"/>
              </a:solidFill>
            </a:endParaRPr>
          </a:p>
          <a:p>
            <a:pPr marL="0" indent="0">
              <a:spcBef>
                <a:spcPts val="0"/>
              </a:spcBef>
              <a:buNone/>
            </a:pPr>
            <a:r>
              <a:rPr lang="nl-NL" sz="1200" b="1" u="sng" dirty="0">
                <a:solidFill>
                  <a:schemeClr val="accent1"/>
                </a:solidFill>
              </a:rPr>
              <a:t>Verantwoording</a:t>
            </a:r>
          </a:p>
          <a:p>
            <a:pPr marL="0" indent="0">
              <a:spcBef>
                <a:spcPts val="0"/>
              </a:spcBef>
              <a:buNone/>
            </a:pPr>
            <a:r>
              <a:rPr lang="nl-NL" sz="1200" dirty="0">
                <a:solidFill>
                  <a:schemeClr val="accent1"/>
                </a:solidFill>
              </a:rPr>
              <a:t>Jaarlijks publiceert de stichting Griendtsveenpark een jaarverslag met de financiële verantwoording. Hierin legt het</a:t>
            </a:r>
          </a:p>
          <a:p>
            <a:pPr marL="0" indent="0">
              <a:spcBef>
                <a:spcPts val="0"/>
              </a:spcBef>
              <a:buNone/>
            </a:pPr>
            <a:r>
              <a:rPr lang="nl-NL" sz="1200" dirty="0">
                <a:solidFill>
                  <a:schemeClr val="accent1"/>
                </a:solidFill>
              </a:rPr>
              <a:t>bestuur verantwoording af over het afgelopen jaar.</a:t>
            </a:r>
          </a:p>
          <a:p>
            <a:pPr marL="0" indent="0">
              <a:buNone/>
            </a:pPr>
            <a:r>
              <a:rPr lang="nl-NL" sz="1200" dirty="0">
                <a:solidFill>
                  <a:schemeClr val="accent1"/>
                </a:solidFill>
              </a:rPr>
              <a:t>De stichting voert een administratie waaruit tenminste blijkt:</a:t>
            </a:r>
          </a:p>
          <a:p>
            <a:pPr marL="0" indent="0">
              <a:spcBef>
                <a:spcPts val="0"/>
              </a:spcBef>
              <a:buNone/>
            </a:pPr>
            <a:r>
              <a:rPr lang="nl-NL" sz="1200" dirty="0">
                <a:solidFill>
                  <a:schemeClr val="accent1"/>
                </a:solidFill>
              </a:rPr>
              <a:t>• Welke bedragen per vrijwilliger zijn betaald aan tegemoetkoming in de brandstofkosten. </a:t>
            </a:r>
          </a:p>
          <a:p>
            <a:pPr marL="0" indent="0">
              <a:spcBef>
                <a:spcPts val="0"/>
              </a:spcBef>
              <a:buNone/>
            </a:pPr>
            <a:r>
              <a:rPr lang="nl-NL" sz="1200" dirty="0">
                <a:solidFill>
                  <a:schemeClr val="accent1"/>
                </a:solidFill>
              </a:rPr>
              <a:t>• Welke kosten de stichting heeft gemaakt.</a:t>
            </a:r>
          </a:p>
          <a:p>
            <a:pPr marL="0" indent="0">
              <a:spcBef>
                <a:spcPts val="0"/>
              </a:spcBef>
              <a:buNone/>
            </a:pPr>
            <a:r>
              <a:rPr lang="nl-NL" sz="1200" dirty="0">
                <a:solidFill>
                  <a:schemeClr val="accent1"/>
                </a:solidFill>
              </a:rPr>
              <a:t>• Wat de aard en omvang zijn van de inkomsten en het vermogen van de stichting.</a:t>
            </a:r>
          </a:p>
          <a:p>
            <a:pPr marL="0" indent="0">
              <a:spcBef>
                <a:spcPts val="0"/>
              </a:spcBef>
              <a:buNone/>
            </a:pPr>
            <a:r>
              <a:rPr lang="nl-NL" sz="1200" dirty="0">
                <a:solidFill>
                  <a:schemeClr val="accent1"/>
                </a:solidFill>
              </a:rPr>
              <a:t>• Wat de uitgaven en bestedingen zijn van de stichting.</a:t>
            </a:r>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Tijdelijke aanduiding voor voettekst 4"/>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243259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7334" y="208221"/>
            <a:ext cx="8596668" cy="3880773"/>
          </a:xfrm>
        </p:spPr>
        <p:txBody>
          <a:bodyPr>
            <a:normAutofit/>
          </a:bodyPr>
          <a:lstStyle/>
          <a:p>
            <a:pPr marL="0" indent="0">
              <a:buNone/>
            </a:pPr>
            <a:r>
              <a:rPr lang="nl-NL" sz="2400" dirty="0">
                <a:solidFill>
                  <a:schemeClr val="accent1"/>
                </a:solidFill>
              </a:rPr>
              <a:t>6.Transparantie</a:t>
            </a:r>
          </a:p>
          <a:p>
            <a:pPr marL="0" indent="0">
              <a:spcBef>
                <a:spcPts val="0"/>
              </a:spcBef>
              <a:buNone/>
            </a:pPr>
            <a:endParaRPr lang="nl-NL" sz="1100" dirty="0">
              <a:solidFill>
                <a:schemeClr val="accent1"/>
              </a:solidFill>
            </a:endParaRPr>
          </a:p>
          <a:p>
            <a:pPr marL="0" indent="0">
              <a:spcBef>
                <a:spcPts val="0"/>
              </a:spcBef>
              <a:buNone/>
            </a:pPr>
            <a:r>
              <a:rPr lang="nl-NL" sz="1200" dirty="0">
                <a:solidFill>
                  <a:schemeClr val="accent1"/>
                </a:solidFill>
              </a:rPr>
              <a:t>De stichting vindt het belangrijk om transparant te zijn naar haar donateurs, sponsoren en</a:t>
            </a:r>
          </a:p>
          <a:p>
            <a:pPr marL="0" indent="0">
              <a:spcBef>
                <a:spcPts val="0"/>
              </a:spcBef>
              <a:buNone/>
            </a:pPr>
            <a:r>
              <a:rPr lang="nl-NL" sz="1200" dirty="0">
                <a:solidFill>
                  <a:schemeClr val="accent1"/>
                </a:solidFill>
              </a:rPr>
              <a:t>belangstellenden. Het op te hoogte houden van haar achterban heeft de stichting hoog in het</a:t>
            </a:r>
          </a:p>
          <a:p>
            <a:pPr marL="0" indent="0">
              <a:spcBef>
                <a:spcPts val="0"/>
              </a:spcBef>
              <a:buNone/>
            </a:pPr>
            <a:r>
              <a:rPr lang="nl-NL" sz="1200" dirty="0">
                <a:solidFill>
                  <a:schemeClr val="accent1"/>
                </a:solidFill>
              </a:rPr>
              <a:t>vaandel staan.</a:t>
            </a:r>
          </a:p>
          <a:p>
            <a:pPr marL="0" indent="0">
              <a:spcBef>
                <a:spcPts val="0"/>
              </a:spcBef>
              <a:buNone/>
            </a:pPr>
            <a:endParaRPr lang="nl-NL" sz="1200" dirty="0">
              <a:solidFill>
                <a:schemeClr val="accent1"/>
              </a:solidFill>
            </a:endParaRPr>
          </a:p>
          <a:p>
            <a:pPr marL="0" indent="0">
              <a:spcBef>
                <a:spcPts val="0"/>
              </a:spcBef>
              <a:buNone/>
            </a:pPr>
            <a:r>
              <a:rPr lang="nl-NL" sz="1200" dirty="0">
                <a:solidFill>
                  <a:schemeClr val="accent1"/>
                </a:solidFill>
              </a:rPr>
              <a:t>De onderstaande activiteiten leveren een bijdragen aan de transparantie van de stichting:</a:t>
            </a:r>
          </a:p>
          <a:p>
            <a:pPr marL="0" indent="0">
              <a:spcBef>
                <a:spcPts val="0"/>
              </a:spcBef>
              <a:buNone/>
            </a:pPr>
            <a:r>
              <a:rPr lang="nl-NL" sz="1200" dirty="0">
                <a:solidFill>
                  <a:schemeClr val="accent1"/>
                </a:solidFill>
              </a:rPr>
              <a:t>• Via de social media kanalen publiceert de stichting regelmatig de voortgang van haar</a:t>
            </a:r>
          </a:p>
          <a:p>
            <a:pPr marL="0" indent="0">
              <a:spcBef>
                <a:spcPts val="0"/>
              </a:spcBef>
              <a:buNone/>
            </a:pPr>
            <a:r>
              <a:rPr lang="nl-NL" sz="1200" dirty="0">
                <a:solidFill>
                  <a:schemeClr val="accent1"/>
                </a:solidFill>
              </a:rPr>
              <a:t>werkzaamheden</a:t>
            </a:r>
          </a:p>
          <a:p>
            <a:pPr marL="0" indent="0">
              <a:spcBef>
                <a:spcPts val="0"/>
              </a:spcBef>
              <a:buNone/>
            </a:pPr>
            <a:r>
              <a:rPr lang="nl-NL" sz="1200" dirty="0">
                <a:solidFill>
                  <a:schemeClr val="accent1"/>
                </a:solidFill>
              </a:rPr>
              <a:t>• Op de website staat het beleidsplan van de stichting</a:t>
            </a:r>
          </a:p>
          <a:p>
            <a:pPr marL="0" indent="0">
              <a:spcBef>
                <a:spcPts val="0"/>
              </a:spcBef>
              <a:buNone/>
            </a:pPr>
            <a:r>
              <a:rPr lang="nl-NL" sz="1200" dirty="0">
                <a:solidFill>
                  <a:schemeClr val="accent1"/>
                </a:solidFill>
              </a:rPr>
              <a:t>• Op aanvraag stelt de stichting haar jaarverslag met de financiële verantwoording beschikbaar</a:t>
            </a:r>
          </a:p>
          <a:p>
            <a:pPr marL="0" indent="0">
              <a:spcBef>
                <a:spcPts val="0"/>
              </a:spcBef>
              <a:buNone/>
            </a:pPr>
            <a:r>
              <a:rPr lang="nl-NL" sz="1200" dirty="0">
                <a:solidFill>
                  <a:schemeClr val="accent1"/>
                </a:solidFill>
              </a:rPr>
              <a:t>• Op de website publiceert de stichting haar privacyverklaring</a:t>
            </a:r>
          </a:p>
          <a:p>
            <a:pPr marL="0" indent="0">
              <a:spcBef>
                <a:spcPts val="0"/>
              </a:spcBef>
              <a:buNone/>
            </a:pPr>
            <a:endParaRPr lang="nl-NL" sz="1200" dirty="0">
              <a:solidFill>
                <a:schemeClr val="accent1"/>
              </a:solidFill>
            </a:endParaRPr>
          </a:p>
          <a:p>
            <a:pPr marL="0" indent="0">
              <a:spcBef>
                <a:spcPts val="0"/>
              </a:spcBef>
              <a:buNone/>
            </a:pPr>
            <a:endParaRPr lang="nl-NL" sz="1200" dirty="0">
              <a:solidFill>
                <a:schemeClr val="accent1"/>
              </a:solidFill>
            </a:endParaRPr>
          </a:p>
          <a:p>
            <a:pPr marL="0" indent="0">
              <a:spcBef>
                <a:spcPts val="0"/>
              </a:spcBef>
              <a:buNone/>
            </a:pPr>
            <a:r>
              <a:rPr lang="nl-NL" sz="1200" b="1" u="sng" dirty="0">
                <a:solidFill>
                  <a:schemeClr val="accent1"/>
                </a:solidFill>
              </a:rPr>
              <a:t>Copyright</a:t>
            </a:r>
            <a:r>
              <a:rPr lang="nl-NL" sz="1200" dirty="0">
                <a:solidFill>
                  <a:schemeClr val="accent1"/>
                </a:solidFill>
              </a:rPr>
              <a:t> </a:t>
            </a:r>
          </a:p>
          <a:p>
            <a:pPr marL="0" indent="0">
              <a:spcBef>
                <a:spcPts val="0"/>
              </a:spcBef>
              <a:buNone/>
            </a:pPr>
            <a:r>
              <a:rPr lang="nl-NL" sz="1200" dirty="0">
                <a:solidFill>
                  <a:schemeClr val="accent1"/>
                </a:solidFill>
              </a:rPr>
              <a:t>Niets van dit document mag zonder schriftelijke toestemming van de aanbieder worden verveelvoudigd. De inhoud van dit document is alleen bestemd voor persoonlijk, niet-commercieel, gebruik. Voor elk ander gebruik is vooraf toestemming van de aanbieder vereist. De intellectuele eigendomsrechten op alle teksten, beelden en programmatuur van dit document behoren toe aan de aanbieder.</a:t>
            </a:r>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15" y="4088994"/>
            <a:ext cx="2857500" cy="2143125"/>
          </a:xfrm>
          <a:prstGeom prst="rect">
            <a:avLst/>
          </a:prstGeom>
          <a:ln>
            <a:noFill/>
          </a:ln>
          <a:effectLst>
            <a:softEdge rad="112500"/>
          </a:effectLst>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589" y="4088994"/>
            <a:ext cx="2857500" cy="2143125"/>
          </a:xfrm>
          <a:prstGeom prst="rect">
            <a:avLst/>
          </a:prstGeom>
          <a:ln>
            <a:noFill/>
          </a:ln>
          <a:effectLst>
            <a:softEdge rad="112500"/>
          </a:effectLst>
        </p:spPr>
      </p:pic>
      <p:sp>
        <p:nvSpPr>
          <p:cNvPr id="9" name="Tijdelijke aanduiding voor voettekst 8"/>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40997582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66</TotalTime>
  <Words>1628</Words>
  <Application>Microsoft Office PowerPoint</Application>
  <PresentationFormat>Breedbeeld</PresentationFormat>
  <Paragraphs>92</Paragraphs>
  <Slides>8</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Open Sans</vt:lpstr>
      <vt:lpstr>Trebuchet MS</vt:lpstr>
      <vt:lpstr>Wingdings 3</vt:lpstr>
      <vt:lpstr>Facet</vt:lpstr>
      <vt:lpstr>        Beleidsplan  Stichting Griendtsveenpark 2025-2030</vt:lpstr>
      <vt:lpstr>Inhoudsopgave   1. Introductie   2. Stichting Griendtsveenpark  3. Doel en werkzaamheden   4. Financiën   5. Bestuur   6. Transparantie              Colofon  Dit document is een uitgaven van stichting Griendtsveenpark en vastgesteld door het bestuur op 19 februari 2025. Niets uit dit document mag worden verveelvoudigd, door middel van druk, fotokopieën, geautomatiseerde gegevensbestanden of op welke andere wijze ook zonder voorafgaande schriftelijke toestemming van stichting Griendtsveenpark.</vt:lpstr>
      <vt:lpstr>1. Introductie De stichting heeft ten doel de gemeenschapszin en de sociale interactie tussen mensen onderling en het respect voor dier en natuur te bevorderen.  Dit beleidsplan geeft u een leidraad van de bedrijfsvoering van de stichting. Het bestuur van de stichting zal volgens de leidraad van dit beleidsplan de besluitvorming voeren namens de stichting.   De stichting komt in aanmerking voor het keurmerk Algemeen Nut Beogende Instellingen (ANBI). Dit beleidsplan is samengesteld volgens de richtlijnen en voorwaarden van de ANBI status.   De ANBI-status geeft voor donateurs en sponsoren een fiscaal voordeel, zodat zij hun donaties kunnen aftrekken van de inkomsten- en of vennootschapsbelasting. De voorwaarden kunt u terugvinden op de website van de Belastingdienst.   2. Stichting Griendtsveenpark Met een groot hart voor de natuur is dit prachtige parkje opgezet met allerlei dieren. Zo zijn er schapen, kippen, herten, konijnen, ezels, ganzen, pauwen, kalkoenen en nog vele andere dieren. Er is bewust gekozen voor een opzet waarbij contact tussen mens en dier centraal staat, met de dieren als uitgangspunt. Het geeft de bezoekers, vooral de kinderen, de mogelijkheid om in alle rust van de dieren te genieten. Terwijl de kinderen spelen kunt u als ouder genieten van een heerlijke consumptie op het terras of binnen in het paviljoen. Tevens zijn er voor de ouders en ouderen onder ons diverse zit mogelijkheden verdeeld over het park. Er is een speeltuin voor de kleine kinderen, een speeltuin voor wat oudere kinderen en een kabelbaan. U merkt het, een mooie oplossing om de hedendaagse drukte te ontvluchten.   </vt:lpstr>
      <vt:lpstr>3. Doel en werkzaamheden De statutaire doelstellingen van de stichting zijn:  - De stichting heeft ten doel om de samenleving kennis te laten maken met de natuur, zowel de bezoekers als diverse groepen die werkzaamheden verrichten op het park.   Denk hierbij aan de samenwerking met;  - De Tangenborgh groep, hiervoor vangt het park 2x p/w ouderen met begeleiders op om de mantelzorgers te ontlasten. - De Thrianthaschool, de school is een aangepaste openbare school. De leerlingen doen een dag in de week werkervaring op. Ze helpen bij lichte onderhoudswerkzaamheden als onderdeel van hun opleiding. -Menso leren &amp; werken, Menso’s ultieme doel is dat iedereen werkt! Menso stelt jongeren en werkzoekenden in staat zich optimaal te ontwikkelen naar een passende (werk)plek. Dit doen we met persoonlijke aandacht, maatwerkoplossingen en in samenwerking met het onderwijs en werkgevers.  - UWV, mensen met een “rugzakje” worden in staat gesteld om onder begeleiding terug te keren in het arbeidsproces. - Diverse scholen waarvoor wij stageplaatsen beschikbaar hebben en houden.  - Een belangrijk doel is het park openhouden en zo laagdrempelig mogelijk houden voor algemeen publiek.  • De stichting dient het algemeen belang.  • De stichting beoogt een "algemeen nut beogende instelling (ANBI)" te zijn en heeft geen winstoogmerk.  Afgeronde werkzaamheden en aanschaffingen 2025           Te realiseren 2026 t/m 2030                                          - Blokhut              - Nieuw hekwerk rond de vijver      - Paden verharden        - Renovatie keuken - 2 voerautomaten        - Kapschuur voor hooi - Festiviteiten 40 jarig bestaan      - Grondwerk t.b.v. kapschuur - meubilair terrassen       - Nieuwe garagedeur en garage betimmeren - keuken blokhut       - Vernieuwen lampen lantaarnpalen. Wordt nu led - airco blokhut       - Afdak kippenhokken, preventie vogelgriep - Computer penningmeester      - Auto vervangen - Nieuw meubilair paviljoen      - Onvoorzien groot onderhoud  - Afzuiging lasapparaat       -- nieuwe website                                       </vt:lpstr>
      <vt:lpstr>PowerPoint-presentatie</vt:lpstr>
      <vt:lpstr>PowerPoint-presentatie</vt:lpstr>
      <vt:lpstr>PowerPoint-presentatie</vt:lpstr>
      <vt:lpstr>PowerPoint-presentatie</vt:lpstr>
    </vt:vector>
  </TitlesOfParts>
  <Company>Euromaster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Beleidsplan  Stichting Griendtsveenpark 2022-2023</dc:title>
  <dc:creator>PIETJOU.Gilbert</dc:creator>
  <cp:lastModifiedBy>Gebruiker</cp:lastModifiedBy>
  <cp:revision>40</cp:revision>
  <dcterms:created xsi:type="dcterms:W3CDTF">2022-05-30T05:45:53Z</dcterms:created>
  <dcterms:modified xsi:type="dcterms:W3CDTF">2026-03-05T10:30:54Z</dcterms:modified>
</cp:coreProperties>
</file>